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2" r:id="rId4"/>
    <p:sldId id="263" r:id="rId5"/>
    <p:sldId id="261" r:id="rId6"/>
    <p:sldId id="265" r:id="rId7"/>
    <p:sldId id="267" r:id="rId8"/>
    <p:sldId id="274" r:id="rId9"/>
    <p:sldId id="269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9" r:id="rId20"/>
    <p:sldId id="290" r:id="rId21"/>
    <p:sldId id="291" r:id="rId22"/>
    <p:sldId id="271" r:id="rId23"/>
    <p:sldId id="266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908A"/>
    <a:srgbClr val="7E2F28"/>
    <a:srgbClr val="614F4D"/>
    <a:srgbClr val="202938"/>
    <a:srgbClr val="1D2025"/>
    <a:srgbClr val="45312A"/>
    <a:srgbClr val="3A2F2E"/>
    <a:srgbClr val="0F3189"/>
    <a:srgbClr val="7A2E62"/>
    <a:srgbClr val="C65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8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9645"/>
            <a:ext cx="9144000" cy="1270635"/>
          </a:xfrm>
        </p:spPr>
        <p:txBody>
          <a:bodyPr/>
          <a:lstStyle/>
          <a:p>
            <a:r>
              <a:rPr lang="zh-TW" altLang="en-US" b="1" dirty="0">
                <a:ln>
                  <a:noFill/>
                </a:ln>
                <a:solidFill>
                  <a:schemeClr val="bg1"/>
                </a:solidFill>
                <a:effectLst>
                  <a:outerShdw blurRad="508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前端專題提案報告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735" y="5431790"/>
            <a:ext cx="3737610" cy="927735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主題 /</a:t>
            </a:r>
            <a:r>
              <a:rPr lang="en-US" altLang="zh-TW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書彙齋 </a:t>
            </a:r>
          </a:p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報告者 / 18-丁予情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作品分享</a:t>
            </a:r>
          </a:p>
        </p:txBody>
      </p:sp>
      <p:pic>
        <p:nvPicPr>
          <p:cNvPr id="3" name="Picture 2" descr="作品分享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855" y="1687195"/>
            <a:ext cx="4606925" cy="2591435"/>
          </a:xfrm>
          <a:prstGeom prst="rect">
            <a:avLst/>
          </a:prstGeom>
        </p:spPr>
      </p:pic>
      <p:pic>
        <p:nvPicPr>
          <p:cNvPr id="6" name="Picture 5" descr="作品分享-內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880" y="3773170"/>
            <a:ext cx="4558665" cy="262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常見問題</a:t>
            </a:r>
          </a:p>
        </p:txBody>
      </p:sp>
      <p:pic>
        <p:nvPicPr>
          <p:cNvPr id="4" name="Picture 3" descr="常見問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770" y="1711960"/>
            <a:ext cx="8029575" cy="4516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039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店家資訊</a:t>
            </a:r>
          </a:p>
        </p:txBody>
      </p:sp>
      <p:pic>
        <p:nvPicPr>
          <p:cNvPr id="3" name="Picture 2" descr="店家資訊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5" y="1765935"/>
            <a:ext cx="7934960" cy="44634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254375" y="2725420"/>
            <a:ext cx="2375535" cy="3275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869305" y="2945765"/>
            <a:ext cx="0" cy="2834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2956560" y="316039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latin typeface="Noto Sans CJK TC Bold" panose="020B0800000000000000" charset="-120"/>
                <a:ea typeface="Noto Sans CJK TC Bold" panose="020B0800000000000000" charset="-120"/>
              </a:rPr>
              <a:t>蕙風堂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2956560" y="3617595"/>
            <a:ext cx="715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總公司</a:t>
            </a:r>
          </a:p>
          <a:p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麗水店</a:t>
            </a:r>
          </a:p>
          <a:p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宣圖部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4200525" y="316039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latin typeface="Noto Sans CJK TC Bold" panose="020B0800000000000000" charset="-120"/>
                <a:ea typeface="Noto Sans CJK TC Bold" panose="020B0800000000000000" charset="-120"/>
              </a:rPr>
              <a:t>蕙風堂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4264660" y="3617595"/>
            <a:ext cx="715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總公司</a:t>
            </a:r>
          </a:p>
          <a:p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麗水店</a:t>
            </a:r>
          </a:p>
          <a:p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宣圖部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客製專區</a:t>
            </a:r>
          </a:p>
        </p:txBody>
      </p:sp>
      <p:pic>
        <p:nvPicPr>
          <p:cNvPr id="4" name="Picture 3" descr="客製專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740" y="1544955"/>
            <a:ext cx="3144520" cy="4204335"/>
          </a:xfrm>
          <a:prstGeom prst="rect">
            <a:avLst/>
          </a:prstGeom>
        </p:spPr>
      </p:pic>
      <p:pic>
        <p:nvPicPr>
          <p:cNvPr id="6" name="Picture 5" descr="客製專區-內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040" y="2185670"/>
            <a:ext cx="5196205" cy="292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會員資料</a:t>
            </a:r>
          </a:p>
        </p:txBody>
      </p:sp>
      <p:pic>
        <p:nvPicPr>
          <p:cNvPr id="3" name="Picture 2" descr="C:\Users\Administrator\Desktop\前端網頁開發技術\專題\提案報告\新增資料夾\會員資料.png會員資料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59330" y="1545273"/>
            <a:ext cx="8394065" cy="472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收藏字帖</a:t>
            </a:r>
          </a:p>
        </p:txBody>
      </p:sp>
      <p:pic>
        <p:nvPicPr>
          <p:cNvPr id="6" name="Content Placeholder 5" descr="C:\Users\Administrator\Desktop\前端網頁開發技術\專題\提案報告\新增資料夾\會員-收藏字帖.png會員-收藏字帖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7898" y="1825943"/>
            <a:ext cx="7734935" cy="4351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訂單查詢</a:t>
            </a:r>
          </a:p>
        </p:txBody>
      </p:sp>
      <p:pic>
        <p:nvPicPr>
          <p:cNvPr id="6" name="Content Placeholder 5" descr="C:\Users\Administrator\Desktop\前端網頁開發技術\專題\提案報告\新增資料夾\會員-訂單查詢.png會員-訂單查詢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7898" y="1826260"/>
            <a:ext cx="7734935" cy="43503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418830" y="330644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金額：</a:t>
            </a:r>
            <a:r>
              <a:rPr lang="en-US" altLang="zh-TW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000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418830" y="420179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金額：</a:t>
            </a:r>
            <a:r>
              <a:rPr lang="en-US" altLang="zh-TW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000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418830" y="282384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CJK TC Bold" panose="020B0800000000000000" charset="-120"/>
              </a:rPr>
              <a:t>價格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我的作品</a:t>
            </a:r>
          </a:p>
        </p:txBody>
      </p:sp>
      <p:pic>
        <p:nvPicPr>
          <p:cNvPr id="6" name="Content Placeholder 5" descr="C:\Users\Administrator\Desktop\前端網頁開發技術\專題\提案報告\新增資料夾\會員-我的作品.png會員-我的作品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8533" y="1826260"/>
            <a:ext cx="7733665" cy="435038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7755255" y="5789295"/>
            <a:ext cx="1724025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修改視窗</a:t>
            </a:r>
          </a:p>
        </p:txBody>
      </p:sp>
      <p:pic>
        <p:nvPicPr>
          <p:cNvPr id="4" name="Picture 3" descr="修改會員資料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630" y="1813560"/>
            <a:ext cx="3289935" cy="4024630"/>
          </a:xfrm>
          <a:prstGeom prst="rect">
            <a:avLst/>
          </a:prstGeom>
        </p:spPr>
      </p:pic>
      <p:pic>
        <p:nvPicPr>
          <p:cNvPr id="7" name="Picture 6" descr="修改上傳作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50" y="1813560"/>
            <a:ext cx="2843530" cy="405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會員管理</a:t>
            </a:r>
          </a:p>
        </p:txBody>
      </p:sp>
      <p:pic>
        <p:nvPicPr>
          <p:cNvPr id="6" name="Content Placeholder 5" descr="C:\Users\Administrator\Desktop\前端網頁開發技術\專題\提案報告\新增資料夾\管理員-會員管理.png管理員-會員管理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9168" y="1826578"/>
            <a:ext cx="7732395" cy="434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目錄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10" y="1598295"/>
            <a:ext cx="3218815" cy="4351655"/>
          </a:xfrm>
        </p:spPr>
        <p:txBody>
          <a:bodyPr>
            <a:normAutofit/>
          </a:bodyPr>
          <a:lstStyle/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主題構想</a:t>
            </a: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網站架構</a:t>
            </a: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畫面配置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9" name="Picture 8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0" name="Picture 9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常見問題</a:t>
            </a:r>
          </a:p>
        </p:txBody>
      </p:sp>
      <p:pic>
        <p:nvPicPr>
          <p:cNvPr id="6" name="Content Placeholder 5" descr="C:\Users\Administrator\Desktop\前端網頁開發技術\專題\提案報告\新增資料夾\管理員-常見問題.png管理員-常見問題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9168" y="1826895"/>
            <a:ext cx="7732395" cy="434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訂單管理</a:t>
            </a:r>
          </a:p>
        </p:txBody>
      </p:sp>
      <p:pic>
        <p:nvPicPr>
          <p:cNvPr id="6" name="Content Placeholder 5" descr="C:\Users\Administrator\Desktop\前端網頁開發技術\專題\提案報告\新增資料夾\管理員-訂單管理.png管理員-訂單管理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9803" y="1826895"/>
            <a:ext cx="7731125" cy="434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70" y="1423035"/>
            <a:ext cx="2313940" cy="4917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58868"/>
          <p:cNvPicPr>
            <a:picLocks noChangeAspect="1"/>
          </p:cNvPicPr>
          <p:nvPr/>
        </p:nvPicPr>
        <p:blipFill>
          <a:blip r:embed="rId5"/>
          <a:srcRect t="4750"/>
          <a:stretch>
            <a:fillRect/>
          </a:stretch>
        </p:blipFill>
        <p:spPr>
          <a:xfrm>
            <a:off x="3435350" y="1423035"/>
            <a:ext cx="2320290" cy="491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主題配色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23670" y="3160395"/>
            <a:ext cx="9020175" cy="24288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14805" y="1778635"/>
            <a:ext cx="7548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Color Lisa</a:t>
            </a:r>
          </a:p>
          <a:p>
            <a:pPr algn="l"/>
            <a:endParaRPr 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蒐集了全世界知名畫家的畫作配色，包含畢卡索、達文西、莫內等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614805" y="5589270"/>
            <a:ext cx="7548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亞美迪歐·莫迪利亞尼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4" y="1060110"/>
            <a:ext cx="10515600" cy="5132750"/>
          </a:xfrm>
        </p:spPr>
        <p:txBody>
          <a:bodyPr anchor="ctr" anchorCtr="0">
            <a:noAutofit/>
          </a:bodyPr>
          <a:lstStyle/>
          <a:p>
            <a:pPr algn="ctr"/>
            <a:r>
              <a:rPr lang="zh-TW" altLang="en-US" sz="28800" dirty="0" smtClean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完</a:t>
            </a:r>
            <a:endParaRPr lang="zh-TW" altLang="en-US" sz="288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主題構想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4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988434" y="1691005"/>
            <a:ext cx="4873343" cy="4351655"/>
          </a:xfrm>
        </p:spPr>
        <p:txBody>
          <a:bodyPr>
            <a:normAutofit fontScale="97500"/>
          </a:bodyPr>
          <a:lstStyle/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收藏字帖</a:t>
            </a: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分享練習的作品</a:t>
            </a: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客製化商品</a:t>
            </a: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</a:t>
            </a:r>
          </a:p>
        </p:txBody>
      </p:sp>
      <p:pic>
        <p:nvPicPr>
          <p:cNvPr id="7" name="Picture 6" descr="書"/>
          <p:cNvPicPr>
            <a:picLocks noChangeAspect="1"/>
          </p:cNvPicPr>
          <p:nvPr/>
        </p:nvPicPr>
        <p:blipFill>
          <a:blip r:embed="rId5">
            <a:lum bright="-18000" contrast="-6000"/>
          </a:blip>
          <a:stretch>
            <a:fillRect/>
          </a:stretch>
        </p:blipFill>
        <p:spPr>
          <a:xfrm>
            <a:off x="9465310" y="275590"/>
            <a:ext cx="2026285" cy="20262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法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310" y="2223135"/>
            <a:ext cx="1905635" cy="1880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主題構想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81760" y="-328930"/>
            <a:ext cx="11087735" cy="7545070"/>
            <a:chOff x="288" y="-642"/>
            <a:chExt cx="17461" cy="11882"/>
          </a:xfrm>
          <a:effectLst>
            <a:glow>
              <a:schemeClr val="accent1">
                <a:alpha val="100000"/>
              </a:schemeClr>
            </a:glow>
          </a:effectLst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7429" y="5575"/>
              <a:ext cx="10320" cy="5665"/>
            </a:xfrm>
            <a:prstGeom prst="rect">
              <a:avLst/>
            </a:prstGeom>
            <a:ln>
              <a:noFill/>
            </a:ln>
            <a:effectLst>
              <a:reflection endPos="65000" dist="50800" dir="5400000" sy="-100000" algn="bl" rotWithShape="0"/>
            </a:effectLst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1870" y="1807845"/>
            <a:ext cx="5127625" cy="4351655"/>
          </a:xfrm>
        </p:spPr>
        <p:txBody>
          <a:bodyPr>
            <a:normAutofit/>
          </a:bodyPr>
          <a:lstStyle/>
          <a:p>
            <a:pPr marL="0" algn="dist">
              <a:lnSpc>
                <a:spcPct val="150000"/>
              </a:lnSpc>
              <a:buClrTx/>
              <a:buSzTx/>
              <a:buNone/>
            </a:pP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書彙齋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3720" y="3160395"/>
            <a:ext cx="921385" cy="2631440"/>
            <a:chOff x="8984" y="4847"/>
            <a:chExt cx="1451" cy="4144"/>
          </a:xfrm>
        </p:grpSpPr>
        <p:sp>
          <p:nvSpPr>
            <p:cNvPr id="5" name="Text Box 4"/>
            <p:cNvSpPr txBox="1"/>
            <p:nvPr/>
          </p:nvSpPr>
          <p:spPr>
            <a:xfrm>
              <a:off x="9708" y="4847"/>
              <a:ext cx="727" cy="123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聚集</a:t>
              </a:r>
              <a:r>
                <a:rPr lang="en-US" dirty="0">
                  <a:solidFill>
                    <a:srgbClr val="614F4D"/>
                  </a:solidFill>
                  <a:latin typeface="Noto Sans Mono CJK TC Regular" panose="020B0500000000000000" charset="-120"/>
                  <a:ea typeface="Noto Sans Mono CJK TC Regular" panose="020B0500000000000000" charset="-120"/>
                  <a:cs typeface="Noto Sans Mono CJK TC Regular" panose="020B0500000000000000" charset="-120"/>
                </a:rPr>
                <a:t>。</a:t>
              </a: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8984" y="4847"/>
              <a:ext cx="727" cy="414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相同種類聚集成的東西</a:t>
              </a:r>
              <a:r>
                <a:rPr lang="en-US" dirty="0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。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43685" y="3160395"/>
            <a:ext cx="1311169" cy="1463040"/>
            <a:chOff x="4633" y="4809"/>
            <a:chExt cx="2923" cy="2304"/>
          </a:xfrm>
        </p:grpSpPr>
        <p:sp>
          <p:nvSpPr>
            <p:cNvPr id="7" name="Text Box 6"/>
            <p:cNvSpPr txBox="1"/>
            <p:nvPr/>
          </p:nvSpPr>
          <p:spPr>
            <a:xfrm>
              <a:off x="6527" y="4809"/>
              <a:ext cx="1029" cy="23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en-US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成冊的著作。</a:t>
              </a: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4633" y="4809"/>
              <a:ext cx="1029" cy="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TW" altLang="en-US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寫。</a:t>
              </a: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580" y="4809"/>
              <a:ext cx="1029" cy="12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TW" altLang="en-US" dirty="0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字體。</a:t>
              </a: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8023840" y="3160395"/>
            <a:ext cx="461665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dirty="0" err="1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rPr>
              <a:t>書房、學舍或商店的名稱</a:t>
            </a:r>
            <a:r>
              <a:rPr lang="en-US" dirty="0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網站架構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2397" y="-208916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Noto Sans TC Black" panose="020B0A00000000000000" pitchFamily="34" charset="-120"/>
              </a:endParaRPr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6" name="Flowchart: Process 5"/>
          <p:cNvSpPr/>
          <p:nvPr/>
        </p:nvSpPr>
        <p:spPr>
          <a:xfrm>
            <a:off x="949325" y="2933064"/>
            <a:ext cx="641985" cy="2118493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129645" y="3088354"/>
            <a:ext cx="461665" cy="18341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前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 smtClean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首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頁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2075815" y="254889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2066290" y="321437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2075815" y="387985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Process 17"/>
          <p:cNvSpPr/>
          <p:nvPr/>
        </p:nvSpPr>
        <p:spPr>
          <a:xfrm>
            <a:off x="2075815" y="454533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ocess 18"/>
          <p:cNvSpPr/>
          <p:nvPr/>
        </p:nvSpPr>
        <p:spPr>
          <a:xfrm>
            <a:off x="2075815" y="521081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6" idx="3"/>
            <a:endCxn id="10" idx="1"/>
          </p:cNvCxnSpPr>
          <p:nvPr/>
        </p:nvCxnSpPr>
        <p:spPr>
          <a:xfrm flipV="1">
            <a:off x="1591310" y="2809240"/>
            <a:ext cx="484505" cy="11830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6" idx="1"/>
          </p:cNvCxnSpPr>
          <p:nvPr/>
        </p:nvCxnSpPr>
        <p:spPr>
          <a:xfrm flipV="1">
            <a:off x="1591310" y="3474720"/>
            <a:ext cx="474980" cy="5175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3"/>
          </p:cNvCxnSpPr>
          <p:nvPr/>
        </p:nvCxnSpPr>
        <p:spPr>
          <a:xfrm>
            <a:off x="1591310" y="3992311"/>
            <a:ext cx="484505" cy="1174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3"/>
            <a:endCxn id="19" idx="1"/>
          </p:cNvCxnSpPr>
          <p:nvPr/>
        </p:nvCxnSpPr>
        <p:spPr>
          <a:xfrm>
            <a:off x="1591310" y="3992311"/>
            <a:ext cx="484505" cy="14788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6" idx="3"/>
            <a:endCxn id="18" idx="1"/>
          </p:cNvCxnSpPr>
          <p:nvPr/>
        </p:nvCxnSpPr>
        <p:spPr>
          <a:xfrm>
            <a:off x="1591310" y="3992311"/>
            <a:ext cx="484505" cy="8133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2294255" y="26250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精選字帖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2284730" y="329057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書法入門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2294255" y="395605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作品</a:t>
            </a:r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分享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2294255" y="462153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常見問題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2294255" y="528701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店家資訊</a:t>
            </a:r>
          </a:p>
        </p:txBody>
      </p:sp>
      <p:sp>
        <p:nvSpPr>
          <p:cNvPr id="32" name="Flowchart: Process 31"/>
          <p:cNvSpPr/>
          <p:nvPr/>
        </p:nvSpPr>
        <p:spPr>
          <a:xfrm>
            <a:off x="4499903" y="1557534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4650081" y="1633734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草書</a:t>
            </a:r>
          </a:p>
        </p:txBody>
      </p:sp>
      <p:sp>
        <p:nvSpPr>
          <p:cNvPr id="46" name="Flowchart: Process 31"/>
          <p:cNvSpPr/>
          <p:nvPr/>
        </p:nvSpPr>
        <p:spPr>
          <a:xfrm>
            <a:off x="1054294" y="1732915"/>
            <a:ext cx="2001422" cy="520700"/>
          </a:xfrm>
          <a:prstGeom prst="flowChartProcess">
            <a:avLst/>
          </a:prstGeom>
          <a:solidFill>
            <a:srgbClr val="1D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32"/>
          <p:cNvSpPr txBox="1"/>
          <p:nvPr/>
        </p:nvSpPr>
        <p:spPr>
          <a:xfrm>
            <a:off x="1204471" y="1809115"/>
            <a:ext cx="16891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 smtClean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登入｜註冊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49" name="肘形接點 48"/>
          <p:cNvCxnSpPr>
            <a:stCxn id="10" idx="3"/>
            <a:endCxn id="32" idx="1"/>
          </p:cNvCxnSpPr>
          <p:nvPr/>
        </p:nvCxnSpPr>
        <p:spPr>
          <a:xfrm flipV="1">
            <a:off x="3863975" y="1817884"/>
            <a:ext cx="635928" cy="99135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Flowchart: Process 31"/>
          <p:cNvSpPr/>
          <p:nvPr/>
        </p:nvSpPr>
        <p:spPr>
          <a:xfrm>
            <a:off x="6120226" y="262738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Process 33"/>
          <p:cNvSpPr/>
          <p:nvPr/>
        </p:nvSpPr>
        <p:spPr>
          <a:xfrm>
            <a:off x="6120226" y="322492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31"/>
          <p:cNvSpPr/>
          <p:nvPr/>
        </p:nvSpPr>
        <p:spPr>
          <a:xfrm>
            <a:off x="6120226" y="382245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33"/>
          <p:cNvSpPr/>
          <p:nvPr/>
        </p:nvSpPr>
        <p:spPr>
          <a:xfrm>
            <a:off x="6131565" y="441999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Box 34"/>
          <p:cNvSpPr txBox="1"/>
          <p:nvPr/>
        </p:nvSpPr>
        <p:spPr>
          <a:xfrm>
            <a:off x="6270404" y="270358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筆</a:t>
            </a:r>
          </a:p>
        </p:txBody>
      </p:sp>
      <p:sp>
        <p:nvSpPr>
          <p:cNvPr id="60" name="Text Box 34"/>
          <p:cNvSpPr txBox="1"/>
          <p:nvPr/>
        </p:nvSpPr>
        <p:spPr>
          <a:xfrm>
            <a:off x="6270404" y="3318422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墨</a:t>
            </a:r>
          </a:p>
        </p:txBody>
      </p:sp>
      <p:sp>
        <p:nvSpPr>
          <p:cNvPr id="61" name="Text Box 34"/>
          <p:cNvSpPr txBox="1"/>
          <p:nvPr/>
        </p:nvSpPr>
        <p:spPr>
          <a:xfrm>
            <a:off x="6270404" y="389611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紙</a:t>
            </a:r>
          </a:p>
        </p:txBody>
      </p:sp>
      <p:sp>
        <p:nvSpPr>
          <p:cNvPr id="62" name="Text Box 34"/>
          <p:cNvSpPr txBox="1"/>
          <p:nvPr/>
        </p:nvSpPr>
        <p:spPr>
          <a:xfrm>
            <a:off x="6270404" y="4496191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字帖</a:t>
            </a:r>
          </a:p>
        </p:txBody>
      </p:sp>
      <p:cxnSp>
        <p:nvCxnSpPr>
          <p:cNvPr id="64" name="肘形接點 63"/>
          <p:cNvCxnSpPr>
            <a:stCxn id="16" idx="3"/>
            <a:endCxn id="55" idx="1"/>
          </p:cNvCxnSpPr>
          <p:nvPr/>
        </p:nvCxnSpPr>
        <p:spPr>
          <a:xfrm flipV="1">
            <a:off x="3854450" y="2887736"/>
            <a:ext cx="2265776" cy="58698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肘形接點 68"/>
          <p:cNvCxnSpPr>
            <a:stCxn id="16" idx="3"/>
            <a:endCxn id="56" idx="1"/>
          </p:cNvCxnSpPr>
          <p:nvPr/>
        </p:nvCxnSpPr>
        <p:spPr>
          <a:xfrm>
            <a:off x="3854450" y="3474720"/>
            <a:ext cx="2265776" cy="105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16" idx="3"/>
            <a:endCxn id="57" idx="1"/>
          </p:cNvCxnSpPr>
          <p:nvPr/>
        </p:nvCxnSpPr>
        <p:spPr>
          <a:xfrm>
            <a:off x="3854450" y="3474720"/>
            <a:ext cx="2265776" cy="6080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58" idx="1"/>
            <a:endCxn id="16" idx="3"/>
          </p:cNvCxnSpPr>
          <p:nvPr/>
        </p:nvCxnSpPr>
        <p:spPr>
          <a:xfrm rot="10800000">
            <a:off x="3854451" y="3474721"/>
            <a:ext cx="2277115" cy="120562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owchart: Process 5"/>
          <p:cNvSpPr/>
          <p:nvPr/>
        </p:nvSpPr>
        <p:spPr>
          <a:xfrm>
            <a:off x="7711520" y="1599522"/>
            <a:ext cx="641985" cy="2125715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80" name="Text Box 8"/>
          <p:cNvSpPr txBox="1"/>
          <p:nvPr/>
        </p:nvSpPr>
        <p:spPr>
          <a:xfrm>
            <a:off x="7869414" y="1754705"/>
            <a:ext cx="461665" cy="1815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後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 員</a:t>
            </a:r>
          </a:p>
        </p:txBody>
      </p:sp>
      <p:sp>
        <p:nvSpPr>
          <p:cNvPr id="84" name="Flowchart: Process 9"/>
          <p:cNvSpPr/>
          <p:nvPr/>
        </p:nvSpPr>
        <p:spPr>
          <a:xfrm>
            <a:off x="8680172" y="1729655"/>
            <a:ext cx="521351" cy="186545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直線接點 88"/>
          <p:cNvCxnSpPr>
            <a:stCxn id="6" idx="0"/>
          </p:cNvCxnSpPr>
          <p:nvPr/>
        </p:nvCxnSpPr>
        <p:spPr>
          <a:xfrm flipV="1">
            <a:off x="1270318" y="2253616"/>
            <a:ext cx="6032" cy="679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Flowchart: Process 31"/>
          <p:cNvSpPr/>
          <p:nvPr/>
        </p:nvSpPr>
        <p:spPr>
          <a:xfrm>
            <a:off x="9786025" y="1036834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 Box 32"/>
          <p:cNvSpPr txBox="1"/>
          <p:nvPr/>
        </p:nvSpPr>
        <p:spPr>
          <a:xfrm>
            <a:off x="9898753" y="1113034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上傳作品</a:t>
            </a:r>
          </a:p>
        </p:txBody>
      </p:sp>
      <p:sp>
        <p:nvSpPr>
          <p:cNvPr id="93" name="Flowchart: Process 31"/>
          <p:cNvSpPr/>
          <p:nvPr/>
        </p:nvSpPr>
        <p:spPr>
          <a:xfrm>
            <a:off x="9786025" y="1631515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Box 32"/>
          <p:cNvSpPr txBox="1"/>
          <p:nvPr/>
        </p:nvSpPr>
        <p:spPr>
          <a:xfrm>
            <a:off x="9898753" y="1707715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收藏字帖</a:t>
            </a:r>
          </a:p>
        </p:txBody>
      </p:sp>
      <p:cxnSp>
        <p:nvCxnSpPr>
          <p:cNvPr id="96" name="肘形接點 95"/>
          <p:cNvCxnSpPr>
            <a:stCxn id="84" idx="3"/>
            <a:endCxn id="91" idx="1"/>
          </p:cNvCxnSpPr>
          <p:nvPr/>
        </p:nvCxnSpPr>
        <p:spPr>
          <a:xfrm flipV="1">
            <a:off x="9201523" y="1297184"/>
            <a:ext cx="584502" cy="136519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接點 97"/>
          <p:cNvCxnSpPr>
            <a:stCxn id="84" idx="3"/>
            <a:endCxn id="93" idx="1"/>
          </p:cNvCxnSpPr>
          <p:nvPr/>
        </p:nvCxnSpPr>
        <p:spPr>
          <a:xfrm flipV="1">
            <a:off x="9201523" y="1891865"/>
            <a:ext cx="584502" cy="77051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stCxn id="79" idx="3"/>
            <a:endCxn id="84" idx="1"/>
          </p:cNvCxnSpPr>
          <p:nvPr/>
        </p:nvCxnSpPr>
        <p:spPr>
          <a:xfrm>
            <a:off x="8353505" y="2662380"/>
            <a:ext cx="326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Flowchart: Process 5"/>
          <p:cNvSpPr/>
          <p:nvPr/>
        </p:nvSpPr>
        <p:spPr>
          <a:xfrm>
            <a:off x="7712125" y="3832461"/>
            <a:ext cx="641985" cy="2394228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10" name="Text Box 8"/>
          <p:cNvSpPr txBox="1"/>
          <p:nvPr/>
        </p:nvSpPr>
        <p:spPr>
          <a:xfrm>
            <a:off x="7869761" y="3985959"/>
            <a:ext cx="461665" cy="20848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後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 smtClean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管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理 員</a:t>
            </a:r>
          </a:p>
        </p:txBody>
      </p:sp>
      <p:sp>
        <p:nvSpPr>
          <p:cNvPr id="111" name="Flowchart: Process 9"/>
          <p:cNvSpPr/>
          <p:nvPr/>
        </p:nvSpPr>
        <p:spPr>
          <a:xfrm>
            <a:off x="8670012" y="3956049"/>
            <a:ext cx="531511" cy="2136405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 Box 26"/>
          <p:cNvSpPr txBox="1"/>
          <p:nvPr/>
        </p:nvSpPr>
        <p:spPr>
          <a:xfrm>
            <a:off x="8783958" y="4328288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增加刪除</a:t>
            </a:r>
          </a:p>
        </p:txBody>
      </p:sp>
      <p:cxnSp>
        <p:nvCxnSpPr>
          <p:cNvPr id="113" name="直線接點 112"/>
          <p:cNvCxnSpPr>
            <a:stCxn id="109" idx="3"/>
            <a:endCxn id="111" idx="1"/>
          </p:cNvCxnSpPr>
          <p:nvPr/>
        </p:nvCxnSpPr>
        <p:spPr>
          <a:xfrm flipV="1">
            <a:off x="8354110" y="5024252"/>
            <a:ext cx="315902" cy="53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Flowchart: Process 31"/>
          <p:cNvSpPr/>
          <p:nvPr/>
        </p:nvSpPr>
        <p:spPr>
          <a:xfrm>
            <a:off x="9898051" y="4112677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 Box 32"/>
          <p:cNvSpPr txBox="1"/>
          <p:nvPr/>
        </p:nvSpPr>
        <p:spPr>
          <a:xfrm>
            <a:off x="10010779" y="4188877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常見問題</a:t>
            </a:r>
          </a:p>
        </p:txBody>
      </p:sp>
      <p:sp>
        <p:nvSpPr>
          <p:cNvPr id="126" name="Flowchart: Process 31"/>
          <p:cNvSpPr/>
          <p:nvPr/>
        </p:nvSpPr>
        <p:spPr>
          <a:xfrm>
            <a:off x="9898051" y="4700392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32"/>
          <p:cNvSpPr txBox="1"/>
          <p:nvPr/>
        </p:nvSpPr>
        <p:spPr>
          <a:xfrm>
            <a:off x="10010779" y="4776592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訂單管理</a:t>
            </a:r>
          </a:p>
        </p:txBody>
      </p:sp>
      <p:cxnSp>
        <p:nvCxnSpPr>
          <p:cNvPr id="131" name="肘形接點 130"/>
          <p:cNvCxnSpPr>
            <a:stCxn id="112" idx="3"/>
            <a:endCxn id="121" idx="1"/>
          </p:cNvCxnSpPr>
          <p:nvPr/>
        </p:nvCxnSpPr>
        <p:spPr>
          <a:xfrm flipV="1">
            <a:off x="9245623" y="4364075"/>
            <a:ext cx="652428" cy="66017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肘形接點 134"/>
          <p:cNvCxnSpPr>
            <a:stCxn id="112" idx="3"/>
            <a:endCxn id="126" idx="1"/>
          </p:cNvCxnSpPr>
          <p:nvPr/>
        </p:nvCxnSpPr>
        <p:spPr>
          <a:xfrm flipV="1">
            <a:off x="9245623" y="4951790"/>
            <a:ext cx="652428" cy="7246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Process 18"/>
          <p:cNvSpPr/>
          <p:nvPr/>
        </p:nvSpPr>
        <p:spPr>
          <a:xfrm>
            <a:off x="2075815" y="591126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 Box 30"/>
          <p:cNvSpPr txBox="1"/>
          <p:nvPr/>
        </p:nvSpPr>
        <p:spPr>
          <a:xfrm>
            <a:off x="2294255" y="598746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客製專區</a:t>
            </a:r>
          </a:p>
        </p:txBody>
      </p:sp>
      <p:sp>
        <p:nvSpPr>
          <p:cNvPr id="143" name="Flowchart: Process 31"/>
          <p:cNvSpPr/>
          <p:nvPr/>
        </p:nvSpPr>
        <p:spPr>
          <a:xfrm>
            <a:off x="9786025" y="2226196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 Box 32"/>
          <p:cNvSpPr txBox="1"/>
          <p:nvPr/>
        </p:nvSpPr>
        <p:spPr>
          <a:xfrm>
            <a:off x="9898753" y="2302396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訂單</a:t>
            </a:r>
          </a:p>
        </p:txBody>
      </p:sp>
      <p:cxnSp>
        <p:nvCxnSpPr>
          <p:cNvPr id="146" name="肘形接點 145"/>
          <p:cNvCxnSpPr>
            <a:stCxn id="139" idx="1"/>
            <a:endCxn id="6" idx="3"/>
          </p:cNvCxnSpPr>
          <p:nvPr/>
        </p:nvCxnSpPr>
        <p:spPr>
          <a:xfrm rot="10800000">
            <a:off x="1591311" y="3992312"/>
            <a:ext cx="484505" cy="217929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肘形接點 147"/>
          <p:cNvCxnSpPr>
            <a:stCxn id="143" idx="1"/>
            <a:endCxn id="84" idx="3"/>
          </p:cNvCxnSpPr>
          <p:nvPr/>
        </p:nvCxnSpPr>
        <p:spPr>
          <a:xfrm rot="10800000" flipV="1">
            <a:off x="9201523" y="2486546"/>
            <a:ext cx="584502" cy="175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Flowchart: Process 31"/>
          <p:cNvSpPr/>
          <p:nvPr/>
        </p:nvSpPr>
        <p:spPr>
          <a:xfrm>
            <a:off x="9898051" y="5295424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 Box 32"/>
          <p:cNvSpPr txBox="1"/>
          <p:nvPr/>
        </p:nvSpPr>
        <p:spPr>
          <a:xfrm>
            <a:off x="10010779" y="5371624"/>
            <a:ext cx="131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會員管理</a:t>
            </a:r>
          </a:p>
        </p:txBody>
      </p:sp>
      <p:cxnSp>
        <p:nvCxnSpPr>
          <p:cNvPr id="154" name="肘形接點 153"/>
          <p:cNvCxnSpPr>
            <a:stCxn id="151" idx="1"/>
            <a:endCxn id="112" idx="3"/>
          </p:cNvCxnSpPr>
          <p:nvPr/>
        </p:nvCxnSpPr>
        <p:spPr>
          <a:xfrm rot="10800000">
            <a:off x="9245623" y="5024252"/>
            <a:ext cx="652428" cy="52257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 Box 26"/>
          <p:cNvSpPr txBox="1"/>
          <p:nvPr/>
        </p:nvSpPr>
        <p:spPr>
          <a:xfrm>
            <a:off x="8789038" y="1966417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會員主頁</a:t>
            </a:r>
          </a:p>
        </p:txBody>
      </p:sp>
      <p:sp>
        <p:nvSpPr>
          <p:cNvPr id="179" name="Flowchart: Process 31"/>
          <p:cNvSpPr/>
          <p:nvPr/>
        </p:nvSpPr>
        <p:spPr>
          <a:xfrm>
            <a:off x="4590753" y="4904407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 Box 34"/>
          <p:cNvSpPr txBox="1"/>
          <p:nvPr/>
        </p:nvSpPr>
        <p:spPr>
          <a:xfrm>
            <a:off x="4740931" y="4980607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卡片</a:t>
            </a:r>
          </a:p>
        </p:txBody>
      </p:sp>
      <p:sp>
        <p:nvSpPr>
          <p:cNvPr id="181" name="Flowchart: Process 31"/>
          <p:cNvSpPr/>
          <p:nvPr/>
        </p:nvSpPr>
        <p:spPr>
          <a:xfrm>
            <a:off x="4590753" y="5531468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 Box 34"/>
          <p:cNvSpPr txBox="1"/>
          <p:nvPr/>
        </p:nvSpPr>
        <p:spPr>
          <a:xfrm>
            <a:off x="4740931" y="5607668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春聯</a:t>
            </a:r>
          </a:p>
        </p:txBody>
      </p:sp>
      <p:sp>
        <p:nvSpPr>
          <p:cNvPr id="183" name="Flowchart: Process 31"/>
          <p:cNvSpPr/>
          <p:nvPr/>
        </p:nvSpPr>
        <p:spPr>
          <a:xfrm>
            <a:off x="4590753" y="6188390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 Box 34"/>
          <p:cNvSpPr txBox="1"/>
          <p:nvPr/>
        </p:nvSpPr>
        <p:spPr>
          <a:xfrm>
            <a:off x="4740931" y="6264590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商標</a:t>
            </a:r>
          </a:p>
        </p:txBody>
      </p:sp>
      <p:cxnSp>
        <p:nvCxnSpPr>
          <p:cNvPr id="186" name="肘形接點 185"/>
          <p:cNvCxnSpPr>
            <a:stCxn id="139" idx="3"/>
            <a:endCxn id="179" idx="1"/>
          </p:cNvCxnSpPr>
          <p:nvPr/>
        </p:nvCxnSpPr>
        <p:spPr>
          <a:xfrm flipV="1">
            <a:off x="3863975" y="5164757"/>
            <a:ext cx="726778" cy="100685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肘形接點 187"/>
          <p:cNvCxnSpPr>
            <a:stCxn id="139" idx="3"/>
            <a:endCxn id="181" idx="1"/>
          </p:cNvCxnSpPr>
          <p:nvPr/>
        </p:nvCxnSpPr>
        <p:spPr>
          <a:xfrm flipV="1">
            <a:off x="3863975" y="5791818"/>
            <a:ext cx="726778" cy="37979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肘形接點 189"/>
          <p:cNvCxnSpPr>
            <a:stCxn id="139" idx="3"/>
            <a:endCxn id="183" idx="1"/>
          </p:cNvCxnSpPr>
          <p:nvPr/>
        </p:nvCxnSpPr>
        <p:spPr>
          <a:xfrm>
            <a:off x="3863975" y="6171610"/>
            <a:ext cx="726778" cy="27713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228" y="315182"/>
            <a:ext cx="3487057" cy="675006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 smtClean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3" name="Picture 2" descr="首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1069975"/>
            <a:ext cx="2857500" cy="5511800"/>
          </a:xfrm>
          <a:prstGeom prst="rect">
            <a:avLst/>
          </a:prstGeom>
        </p:spPr>
      </p:pic>
      <p:pic>
        <p:nvPicPr>
          <p:cNvPr id="4" name="Picture 3" descr="登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245" y="1681480"/>
            <a:ext cx="6823710" cy="38379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34310" y="59118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首頁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008245" y="113665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登入、註冊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精選字帖</a:t>
            </a:r>
          </a:p>
        </p:txBody>
      </p:sp>
      <p:pic>
        <p:nvPicPr>
          <p:cNvPr id="3" name="Picture 2" descr="字帖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470" y="1686560"/>
            <a:ext cx="7886065" cy="4436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5328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精選字帖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內頁</a:t>
            </a:r>
          </a:p>
        </p:txBody>
      </p:sp>
      <p:pic>
        <p:nvPicPr>
          <p:cNvPr id="6" name="Picture 5" descr="字帖 - 介紹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385" y="1089660"/>
            <a:ext cx="3745230" cy="554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書法入門</a:t>
            </a:r>
          </a:p>
        </p:txBody>
      </p:sp>
      <p:pic>
        <p:nvPicPr>
          <p:cNvPr id="4" name="Picture 3" descr="書法入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855" y="1641475"/>
            <a:ext cx="4897120" cy="4300855"/>
          </a:xfrm>
          <a:prstGeom prst="rect">
            <a:avLst/>
          </a:prstGeom>
        </p:spPr>
      </p:pic>
      <p:pic>
        <p:nvPicPr>
          <p:cNvPr id="3" name="Picture 2" descr="書法入門-示意圖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035" y="775335"/>
            <a:ext cx="2284730" cy="5823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247</Words>
  <Application>Microsoft Office PowerPoint</Application>
  <PresentationFormat>寬螢幕</PresentationFormat>
  <Paragraphs>101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Noto Sans CJK TC Bold</vt:lpstr>
      <vt:lpstr>Noto Sans Mono CJK TC Regular</vt:lpstr>
      <vt:lpstr>Noto Sans TC</vt:lpstr>
      <vt:lpstr>Noto Sans TC Black</vt:lpstr>
      <vt:lpstr>Noto Sans TC Medium</vt:lpstr>
      <vt:lpstr>Arial</vt:lpstr>
      <vt:lpstr>Calibri</vt:lpstr>
      <vt:lpstr>Calibri Light</vt:lpstr>
      <vt:lpstr>Office Theme</vt:lpstr>
      <vt:lpstr>前端專題提案報告</vt:lpstr>
      <vt:lpstr>目錄</vt:lpstr>
      <vt:lpstr>主題構想</vt:lpstr>
      <vt:lpstr>主題構想</vt:lpstr>
      <vt:lpstr>網站架構</vt:lpstr>
      <vt:lpstr>畫面配置</vt:lpstr>
      <vt:lpstr>畫面配置</vt:lpstr>
      <vt:lpstr>畫面配置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主題配色</vt:lpstr>
      <vt:lpstr>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USER</cp:lastModifiedBy>
  <cp:revision>29</cp:revision>
  <dcterms:created xsi:type="dcterms:W3CDTF">2022-01-12T14:46:00Z</dcterms:created>
  <dcterms:modified xsi:type="dcterms:W3CDTF">2022-01-19T00:01:37Z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D96B56F3DCC14D0D94FD5E2D27F264A0</vt:lpwstr>
  </property>
  <property fmtid="{D5CDD505-2E9C-101B-9397-08002B2CF9AE}" pid="3" name="KSOProductBuildVer">
    <vt:lpwstr>1033-11.2.0.10307</vt:lpwstr>
  </property>
</Properties>
</file>